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3" r:id="rId6"/>
    <p:sldId id="304" r:id="rId7"/>
    <p:sldId id="262" r:id="rId8"/>
    <p:sldId id="305" r:id="rId9"/>
    <p:sldId id="273" r:id="rId10"/>
    <p:sldId id="265" r:id="rId11"/>
    <p:sldId id="266" r:id="rId12"/>
    <p:sldId id="267" r:id="rId13"/>
    <p:sldId id="302" r:id="rId14"/>
    <p:sldId id="274" r:id="rId15"/>
    <p:sldId id="268" r:id="rId16"/>
    <p:sldId id="270" r:id="rId17"/>
    <p:sldId id="269" r:id="rId18"/>
    <p:sldId id="275" r:id="rId19"/>
    <p:sldId id="276" r:id="rId20"/>
    <p:sldId id="277" r:id="rId21"/>
    <p:sldId id="271" r:id="rId22"/>
    <p:sldId id="278" r:id="rId23"/>
    <p:sldId id="272" r:id="rId24"/>
    <p:sldId id="280" r:id="rId25"/>
    <p:sldId id="282" r:id="rId26"/>
    <p:sldId id="281" r:id="rId27"/>
    <p:sldId id="283" r:id="rId28"/>
    <p:sldId id="296" r:id="rId29"/>
    <p:sldId id="285" r:id="rId30"/>
    <p:sldId id="295" r:id="rId31"/>
    <p:sldId id="284" r:id="rId32"/>
    <p:sldId id="286" r:id="rId33"/>
    <p:sldId id="291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64" r:id="rId42"/>
    <p:sldId id="297" r:id="rId43"/>
    <p:sldId id="298" r:id="rId44"/>
    <p:sldId id="300" r:id="rId45"/>
    <p:sldId id="301" r:id="rId46"/>
    <p:sldId id="299" r:id="rId47"/>
    <p:sldId id="263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3D4"/>
    <a:srgbClr val="009E4C"/>
    <a:srgbClr val="008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3127F-ECE8-40A2-9F98-BA28820D6E8E}" v="251" dt="2024-05-27T00:43:39.1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374971855863976E-2"/>
          <c:y val="0.15371489907898783"/>
          <c:w val="0.96269111124404982"/>
          <c:h val="0.7667223525762132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Small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6">
                  <c:v>5</c:v>
                </c:pt>
                <c:pt idx="7">
                  <c:v>11</c:v>
                </c:pt>
                <c:pt idx="8">
                  <c:v>14</c:v>
                </c:pt>
                <c:pt idx="9">
                  <c:v>27</c:v>
                </c:pt>
                <c:pt idx="10">
                  <c:v>38</c:v>
                </c:pt>
                <c:pt idx="11">
                  <c:v>27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3-44EF-8B96-169B55F54C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  <c:pt idx="6">
                  <c:v>111</c:v>
                </c:pt>
                <c:pt idx="7">
                  <c:v>125</c:v>
                </c:pt>
                <c:pt idx="8">
                  <c:v>142</c:v>
                </c:pt>
                <c:pt idx="9">
                  <c:v>128</c:v>
                </c:pt>
                <c:pt idx="10">
                  <c:v>124</c:v>
                </c:pt>
                <c:pt idx="11">
                  <c:v>139</c:v>
                </c:pt>
                <c:pt idx="1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E3-44EF-8B96-169B55F54C3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Platinum Proposals &amp; projects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Sheet1!$E$2:$E$14</c:f>
              <c:numCache>
                <c:formatCode>General</c:formatCode>
                <c:ptCount val="13"/>
                <c:pt idx="5">
                  <c:v>1</c:v>
                </c:pt>
                <c:pt idx="6">
                  <c:v>4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  <c:pt idx="10">
                  <c:v>7</c:v>
                </c:pt>
                <c:pt idx="11">
                  <c:v>6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E3-44EF-8B96-169B55F54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892968"/>
        <c:axId val="12189453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Index Participation</c:v>
                </c:pt>
              </c:strCache>
            </c:strRef>
          </c:tx>
          <c:marker>
            <c:spPr>
              <a:solidFill>
                <a:srgbClr val="00B0F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23</c:v>
                </c:pt>
                <c:pt idx="1">
                  <c:v>26</c:v>
                </c:pt>
                <c:pt idx="2">
                  <c:v>36</c:v>
                </c:pt>
                <c:pt idx="3">
                  <c:v>42</c:v>
                </c:pt>
                <c:pt idx="4">
                  <c:v>58</c:v>
                </c:pt>
                <c:pt idx="5">
                  <c:v>85</c:v>
                </c:pt>
                <c:pt idx="6">
                  <c:v>116</c:v>
                </c:pt>
                <c:pt idx="7">
                  <c:v>136</c:v>
                </c:pt>
                <c:pt idx="8">
                  <c:v>156</c:v>
                </c:pt>
                <c:pt idx="9">
                  <c:v>155</c:v>
                </c:pt>
                <c:pt idx="10">
                  <c:v>169</c:v>
                </c:pt>
                <c:pt idx="11">
                  <c:v>172</c:v>
                </c:pt>
                <c:pt idx="12">
                  <c:v>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E3-44EF-8B96-169B55F54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92968"/>
        <c:axId val="121894536"/>
      </c:lineChart>
      <c:catAx>
        <c:axId val="12189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1894536"/>
        <c:crosses val="autoZero"/>
        <c:auto val="1"/>
        <c:lblAlgn val="ctr"/>
        <c:lblOffset val="100"/>
        <c:noMultiLvlLbl val="0"/>
      </c:catAx>
      <c:valAx>
        <c:axId val="121894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892968"/>
        <c:crosses val="autoZero"/>
        <c:crossBetween val="between"/>
      </c:valAx>
    </c:plotArea>
    <c:legend>
      <c:legendPos val="l"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744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3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89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084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884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831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65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946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057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6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3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EDBF-B435-413F-84A4-3A76C4CA14A0}" type="datetimeFigureOut">
              <a:rPr lang="en-AU" smtClean="0"/>
              <a:t>27/05/2024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DC43-9981-49A9-802B-C45D72500DE7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B3D608-E8E1-C8C6-E9B2-EBB6C32F91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2797"/>
            <a:ext cx="9144000" cy="11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0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squares&#10;&#10;Description automatically generated">
            <a:extLst>
              <a:ext uri="{FF2B5EF4-FFF2-40B4-BE49-F238E27FC236}">
                <a16:creationId xmlns:a16="http://schemas.microsoft.com/office/drawing/2014/main" id="{7CB48F4D-5C2E-F41D-142E-44D22890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1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733BE833-35F8-418E-9593-8A697EC4F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0"/>
            <a:ext cx="921370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Foundation: Bronze Tier Employers (n51)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876256" y="936000"/>
            <a:ext cx="18722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Attorney General’s Department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Datacom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Mars Australia</a:t>
            </a:r>
            <a:endParaRPr lang="en-AU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EE7459-9844-6BB0-7478-F68837512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" y="666000"/>
            <a:ext cx="6204575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squares&#10;&#10;Description automatically generated">
            <a:extLst>
              <a:ext uri="{FF2B5EF4-FFF2-40B4-BE49-F238E27FC236}">
                <a16:creationId xmlns:a16="http://schemas.microsoft.com/office/drawing/2014/main" id="{7CB48F4D-5C2E-F41D-142E-44D22890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3823C-3790-5D24-953F-72F9838AA38E}"/>
              </a:ext>
            </a:extLst>
          </p:cNvPr>
          <p:cNvSpPr txBox="1"/>
          <p:nvPr/>
        </p:nvSpPr>
        <p:spPr>
          <a:xfrm>
            <a:off x="5652120" y="32400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cap="small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EMPLOYER SIZE</a:t>
            </a:r>
            <a:endParaRPr lang="en-AU" sz="3200" cap="small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5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Medium Employers (501 – 2000 employees) (n22)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ClaytonUtz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DLA Piper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Norton Rose Fulbright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06AF8-B777-0A82-B185-1F744E9F5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Large Employers (2001 – 8000 employees) (n32)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Australian Taxation Office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UNSW Sydney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Victoria University</a:t>
            </a:r>
            <a:endParaRPr lang="en-AU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09852-98A1-AAC5-8C32-ED444DEB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1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Significant Employers (8001+ employees) (n33)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Monash University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Services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Star Entertainment Group</a:t>
            </a:r>
            <a:endParaRPr lang="en-AU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4EE950-F00F-953E-CF2D-D3710C8B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squares&#10;&#10;Description automatically generated">
            <a:extLst>
              <a:ext uri="{FF2B5EF4-FFF2-40B4-BE49-F238E27FC236}">
                <a16:creationId xmlns:a16="http://schemas.microsoft.com/office/drawing/2014/main" id="{7CB48F4D-5C2E-F41D-142E-44D22890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6F0161-20F0-DB37-BA17-DEE0BCFBC2A4}"/>
              </a:ext>
            </a:extLst>
          </p:cNvPr>
          <p:cNvSpPr txBox="1"/>
          <p:nvPr/>
        </p:nvSpPr>
        <p:spPr>
          <a:xfrm>
            <a:off x="6012160" y="324000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cap="small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HEAD OFFICE</a:t>
            </a:r>
            <a:endParaRPr lang="en-AU" sz="3200" cap="small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5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Global Head Office (n17)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Capgemini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DLA Piper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PwC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SAP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Note: Multiple organisations achieved the same score.</a:t>
            </a:r>
            <a:endParaRPr lang="en-AU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8DC7E5-1355-B3F7-9621-B3A9490A5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squares&#10;&#10;Description automatically generated">
            <a:extLst>
              <a:ext uri="{FF2B5EF4-FFF2-40B4-BE49-F238E27FC236}">
                <a16:creationId xmlns:a16="http://schemas.microsoft.com/office/drawing/2014/main" id="{7CB48F4D-5C2E-F41D-142E-44D22890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B13933-14BA-411C-636C-AAC24F825BA5}"/>
              </a:ext>
            </a:extLst>
          </p:cNvPr>
          <p:cNvSpPr txBox="1"/>
          <p:nvPr/>
        </p:nvSpPr>
        <p:spPr>
          <a:xfrm>
            <a:off x="6480000" y="3240000"/>
            <a:ext cx="234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cap="small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SECTOR</a:t>
            </a:r>
            <a:endParaRPr lang="en-AU" sz="3200" cap="small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5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Government: Federal (n9)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Australian Security Intelligence Office (ASIO)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Australian Taxation Office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Services Australia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E6A52-C25F-2DF5-EA6C-BF0FAFA90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2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Government: State (n5)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NSW Department of 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Queensland Department of 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Victoria Police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222A3-C45A-04A5-7237-888AD71D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FA9B2-6B86-E39A-51C6-88959C0A6162}"/>
              </a:ext>
            </a:extLst>
          </p:cNvPr>
          <p:cNvSpPr txBox="1"/>
          <p:nvPr/>
        </p:nvSpPr>
        <p:spPr>
          <a:xfrm>
            <a:off x="576000" y="648000"/>
            <a:ext cx="8028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Segoe UI" panose="020B0502040204020203" pitchFamily="34" charset="0"/>
                <a:cs typeface="Segoe UI" panose="020B0502040204020203" pitchFamily="34" charset="0"/>
              </a:rPr>
              <a:t>The PowerPoint presentation has been developed to assist you present your AWEI Submission results back to your executive, diversity team and employee resource group (network).</a:t>
            </a:r>
          </a:p>
          <a:p>
            <a:endParaRPr lang="en-A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1200" dirty="0">
                <a:latin typeface="Segoe UI" panose="020B0502040204020203" pitchFamily="34" charset="0"/>
                <a:cs typeface="Segoe UI" panose="020B0502040204020203" pitchFamily="34" charset="0"/>
              </a:rPr>
              <a:t>The PowerPoint deck may be edited to remove the slides that are not relevant to your submission.  </a:t>
            </a:r>
          </a:p>
          <a:p>
            <a:endParaRPr lang="en-A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1200" dirty="0">
                <a:latin typeface="Segoe UI" panose="020B0502040204020203" pitchFamily="34" charset="0"/>
                <a:cs typeface="Segoe UI" panose="020B0502040204020203" pitchFamily="34" charset="0"/>
              </a:rPr>
              <a:t>To present this back to your teams: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Segoe UI" panose="020B0502040204020203" pitchFamily="34" charset="0"/>
                <a:cs typeface="Segoe UI" panose="020B0502040204020203" pitchFamily="34" charset="0"/>
              </a:rPr>
              <a:t>Remove any benchmarking slides and title pages that may not be relevant to you.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>
                <a:latin typeface="Segoe UI" panose="020B0502040204020203" pitchFamily="34" charset="0"/>
                <a:cs typeface="Segoe UI" panose="020B0502040204020203" pitchFamily="34" charset="0"/>
              </a:rPr>
              <a:t>Using your scorecard results,  add speakers notes and your scores for each section as a reference during presentations.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NOTE: </a:t>
            </a:r>
            <a:r>
              <a:rPr lang="en-AU" sz="1200" dirty="0">
                <a:latin typeface="Segoe UI" panose="020B0502040204020203" pitchFamily="34" charset="0"/>
                <a:cs typeface="Segoe UI" panose="020B0502040204020203" pitchFamily="34" charset="0"/>
              </a:rPr>
              <a:t>There are many several categories where benchmarking is not provided due to the minimum of 5 organisations not being met for that category. </a:t>
            </a:r>
          </a:p>
          <a:p>
            <a:endParaRPr lang="en-A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AU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NOTE: </a:t>
            </a:r>
            <a:r>
              <a:rPr lang="en-AU" sz="1200" dirty="0">
                <a:latin typeface="Segoe UI" panose="020B0502040204020203" pitchFamily="34" charset="0"/>
                <a:cs typeface="Segoe UI" panose="020B0502040204020203" pitchFamily="34" charset="0"/>
              </a:rPr>
              <a:t>Top Scoring organisations are listed alphabetically, not by score achieved. </a:t>
            </a:r>
          </a:p>
        </p:txBody>
      </p:sp>
    </p:spTree>
    <p:extLst>
      <p:ext uri="{BB962C8B-B14F-4D97-AF65-F5344CB8AC3E}">
        <p14:creationId xmlns:p14="http://schemas.microsoft.com/office/powerpoint/2010/main" val="611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Higher Education (n10)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Monash University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UNSW Sydney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Victoria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D91BFC-9E34-E5DE-8EED-9DC6AA57F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7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5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Private (n61)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DLA Piper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Start Entertainment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31B57-3311-CC62-C61C-72B4EAD7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squares&#10;&#10;Description automatically generated">
            <a:extLst>
              <a:ext uri="{FF2B5EF4-FFF2-40B4-BE49-F238E27FC236}">
                <a16:creationId xmlns:a16="http://schemas.microsoft.com/office/drawing/2014/main" id="{7CB48F4D-5C2E-F41D-142E-44D22890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328B1-FFFA-74BA-3EA0-BAFD1CFA488C}"/>
              </a:ext>
            </a:extLst>
          </p:cNvPr>
          <p:cNvSpPr txBox="1"/>
          <p:nvPr/>
        </p:nvSpPr>
        <p:spPr>
          <a:xfrm>
            <a:off x="6480000" y="3240000"/>
            <a:ext cx="234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cap="small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INDUSTRY</a:t>
            </a:r>
            <a:endParaRPr lang="en-AU" sz="3200" cap="small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39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ASX (n11)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ClaytonUtz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Coles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Macquarie University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Origin Energy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Note: Multiple organisations achieved the same score.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E200815-14CF-7978-09C0-B36F59722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15243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E200815-14CF-7978-09C0-B36F59722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47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Banking &amp; Finance (n10)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Australian Taxation Office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Macquarie Group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Westpac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4ADA66-40E1-EAB9-A8AD-DA904AC74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181357"/>
              </p:ext>
            </p:extLst>
          </p:nvPr>
        </p:nvGraphicFramePr>
        <p:xfrm>
          <a:off x="576000" y="612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E4ADA66-40E1-EAB9-A8AD-DA904AC74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12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28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Community Services (n6)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 Post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Brisbane City Council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Department of Health and Aged Care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4795B8C-B0A4-716A-2A19-924C0F463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435821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4795B8C-B0A4-716A-2A19-924C0F463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Energy &amp; Utilities (n5)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EnergyAustralia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Origin Energy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Shell Australia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2D5061-AA78-5B24-44E9-952D042E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8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Health + Wellbeing (n5)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AstraZeneca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Department of Health and Aged 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Gold Coast Health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943C85-9A23-2F69-E282-3C13191F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7309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9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Insurance (n5)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Allianz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NRMA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Zurich Financial Services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E9FFC3-C009-DA60-8AE2-A40BF009EA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30107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8E9FFC3-C009-DA60-8AE2-A40BF009EA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566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Legal (n10)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ClaytonUtz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DLA Piper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MinterEllison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Norton Rose Fulbright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Note: Multiple organisations achieved the same score.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E934C8-21EB-54FF-5EBE-CDBD4BDEC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98734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E934C8-21EB-54FF-5EBE-CDBD4BDEC9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817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FA9B2-6B86-E39A-51C6-88959C0A6162}"/>
              </a:ext>
            </a:extLst>
          </p:cNvPr>
          <p:cNvSpPr txBox="1"/>
          <p:nvPr/>
        </p:nvSpPr>
        <p:spPr>
          <a:xfrm>
            <a:off x="576000" y="648000"/>
            <a:ext cx="7920000" cy="283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Internationally recognised, gold standard, national benchmarking instrument for LGBTQ+ workplace inclusion in Australia.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Evidence based instrument that assesses each submission against a comprehensive rubric, enabling the determination of current and leading practice, annually.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Tool by which Diversity and HR professionals can: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measure progress on internal initiatives validated by external, independent and confidential assessment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benchmark work against industry, sector and other employers within the same tier.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Holistic approach to LGBTQ+ when utilising optional AWEI Employee Survey.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Valuable input into strategy and planning.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Developed and assessed by Pride in Diversity, Australia’s not-for-profit employer support program for LGBTQ+ inclusion.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C7D7A3-7D9F-1209-3F2C-69526D0FFCA3}"/>
              </a:ext>
            </a:extLst>
          </p:cNvPr>
          <p:cNvSpPr txBox="1">
            <a:spLocks/>
          </p:cNvSpPr>
          <p:nvPr/>
        </p:nvSpPr>
        <p:spPr>
          <a:xfrm>
            <a:off x="457200" y="55417"/>
            <a:ext cx="8229600" cy="5721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What is the AWEI?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7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Manufacturing &amp; Wholesale (n5)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AstraZeneca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Treasury Wine Estates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FFD04-94DC-5194-8CC6-8514E1766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Media &amp; Entertainment (n5)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Amazon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Special Broadcasting Services (SBS)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Star Entertainment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59D2C27-FA21-1811-60BA-8C59CC803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233111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59D2C27-FA21-1811-60BA-8C59CC803C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901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Professional Services &amp; Consulting (n8)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Capgemini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KPMG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PwC Australia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9DC2B4-AD15-2439-ED7A-38238D320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Property &amp; Construction (n6)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Scentre Group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Stockland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GPT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6014C9-4ED2-1876-81BC-56007524D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4443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66014C9-4ED2-1876-81BC-56007524D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537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Research &amp; Development (n6)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CSIRO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Griffith University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UNSW Sydney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FB2E28-88FB-A791-E753-EFE5D1161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224386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FB2E28-88FB-A791-E753-EFE5D1161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431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Retail (n7)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Amazon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 Post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C731704-D7A9-A651-7023-77643DE19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804157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C731704-D7A9-A651-7023-77643DE19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13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Tourism &amp; Gaming (n5)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Qantas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NRMA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Star Entertainment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DBCF45-99E5-7DE7-3296-AF963ADCA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98209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8DBCF45-99E5-7DE7-3296-AF963ADCA7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1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Technology &amp; Telco (n6)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Fujitsu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nbn co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SAP Australia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4CCFED9-4C75-7C3E-3B1E-DD69FFE28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842982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4CCFED9-4C75-7C3E-3B1E-DD69FFE28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1686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3C961B07-2FEC-E9CB-2CEB-0C3644F09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33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Small Employer Advanced: All (n10)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732240" y="936000"/>
            <a:ext cx="20162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Custom Fleet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McCullough Robertson Lawyers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Russell Kennedy Lawyers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92EA44-F519-8C88-FE90-3F5D9C7A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6092475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04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Annual AWEI Submissions: Participation Growth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D7110C8-8952-6858-C4A1-9A29CA175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768898"/>
              </p:ext>
            </p:extLst>
          </p:nvPr>
        </p:nvGraphicFramePr>
        <p:xfrm>
          <a:off x="720000" y="648000"/>
          <a:ext cx="770400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6999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Small Employer: Gold / Platinum (n7)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732240" y="936000"/>
            <a:ext cx="20162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Custom Fleet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McCullough Robertson Lawyers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Russell Kennedy Lawyers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64B4CE-96F3-19E9-A116-687ED6A38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610541"/>
              </p:ext>
            </p:extLst>
          </p:nvPr>
        </p:nvGraphicFramePr>
        <p:xfrm>
          <a:off x="576000" y="648000"/>
          <a:ext cx="609758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048208" progId="Excel.Sheet.12">
                  <p:embed/>
                </p:oleObj>
              </mc:Choice>
              <mc:Fallback>
                <p:oleObj name="Worksheet" r:id="rId3" imgW="9096402" imgH="5048208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64B4CE-96F3-19E9-A116-687ED6A38B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609758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526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Small Employer: Private (n10)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732240" y="936000"/>
            <a:ext cx="20162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Custom Fleet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McCullough Robertson Lawyers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Russell Kennedy Lawyers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EA75EDD-D32D-B567-36E1-3B3BA380E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452064"/>
              </p:ext>
            </p:extLst>
          </p:nvPr>
        </p:nvGraphicFramePr>
        <p:xfrm>
          <a:off x="576000" y="648000"/>
          <a:ext cx="609758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048208" progId="Excel.Sheet.12">
                  <p:embed/>
                </p:oleObj>
              </mc:Choice>
              <mc:Fallback>
                <p:oleObj name="Worksheet" r:id="rId3" imgW="9096402" imgH="5048208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EA75EDD-D32D-B567-36E1-3B3BA380E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609758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8485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Small Employer: Banking &amp; Financial (n10)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732240" y="93600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Custom Fleet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Deutsche Bank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Northern Trust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3048BD4-C71D-C317-31F7-7FA830670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10110"/>
              </p:ext>
            </p:extLst>
          </p:nvPr>
        </p:nvGraphicFramePr>
        <p:xfrm>
          <a:off x="576000" y="648000"/>
          <a:ext cx="609758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048208" progId="Excel.Sheet.12">
                  <p:embed/>
                </p:oleObj>
              </mc:Choice>
              <mc:Fallback>
                <p:oleObj name="Worksheet" r:id="rId3" imgW="9096402" imgH="5048208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3048BD4-C71D-C317-31F7-7FA830670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609758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335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Small Employer Foundation: Bronze (n15)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876256" y="936000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Clyde &amp; Co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Envato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Page Group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DAB57-CAE1-08E2-5EE3-8F4BA7687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6204575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4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35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Advanced Submissions: All (n89) 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DLA Piper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Monash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Star Entertainment Group</a:t>
            </a:r>
            <a:endParaRPr lang="en-AU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BED58-DFBE-5D9B-1126-681E7A165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squares&#10;&#10;Description automatically generated">
            <a:extLst>
              <a:ext uri="{FF2B5EF4-FFF2-40B4-BE49-F238E27FC236}">
                <a16:creationId xmlns:a16="http://schemas.microsoft.com/office/drawing/2014/main" id="{7CB48F4D-5C2E-F41D-142E-44D228900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ED06A-EA47-3BDB-4837-CB84A988B206}"/>
              </a:ext>
            </a:extLst>
          </p:cNvPr>
          <p:cNvSpPr txBox="1"/>
          <p:nvPr/>
        </p:nvSpPr>
        <p:spPr>
          <a:xfrm>
            <a:off x="4860032" y="324000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cap="small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TIER RECOGNITION</a:t>
            </a:r>
            <a:endParaRPr lang="en-AU" sz="3200" cap="small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5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Platinum Tier Employers (n10)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Australian Taxation Office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Clayton Utz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MinterEllison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UNSW Sydney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Note: Multiple organisations achieved the same score.</a:t>
            </a:r>
            <a:endParaRPr lang="en-AU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0961D-1FDC-4D57-D6EA-0AE48B1EE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4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Gold Tier Employers (n33)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DLA Piper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Monash University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Star Entertainment Group</a:t>
            </a:r>
          </a:p>
          <a:p>
            <a:endParaRPr lang="en-US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4646C7-7963-DDC3-DC67-DC81E62E91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83088"/>
              </p:ext>
            </p:extLst>
          </p:nvPr>
        </p:nvGraphicFramePr>
        <p:xfrm>
          <a:off x="576000" y="648000"/>
          <a:ext cx="5630225" cy="33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096402" imgH="5467333" progId="Excel.Sheet.12">
                  <p:embed/>
                </p:oleObj>
              </mc:Choice>
              <mc:Fallback>
                <p:oleObj name="Worksheet" r:id="rId3" imgW="9096402" imgH="5467333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54646C7-7963-DDC3-DC67-DC81E62E91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000" y="648000"/>
                        <a:ext cx="5630225" cy="33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627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0425-DD40-1F2B-AD1B-6C23E2DB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3"/>
          </a:xfrm>
        </p:spPr>
        <p:txBody>
          <a:bodyPr>
            <a:normAutofit/>
          </a:bodyPr>
          <a:lstStyle/>
          <a:p>
            <a:pPr algn="l"/>
            <a:r>
              <a:rPr lang="en-US" sz="2400" cap="smal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Silver Tier Employers (n28)</a:t>
            </a:r>
            <a:endParaRPr lang="en-AU" sz="2400" cap="smal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AF1E9-3CE0-ED89-683D-039290B6575D}"/>
              </a:ext>
            </a:extLst>
          </p:cNvPr>
          <p:cNvSpPr txBox="1"/>
          <p:nvPr/>
        </p:nvSpPr>
        <p:spPr>
          <a:xfrm>
            <a:off x="6408000" y="936000"/>
            <a:ext cx="234046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Top Scoring Organisations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Allianz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International Convention Centre – ICC Sydney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Shell Australia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GPT Group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Treasury Wine Estates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Zurich Financial Services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sz="11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Note: Multiple organisations achieved the same score.</a:t>
            </a:r>
            <a:endParaRPr lang="en-AU" sz="11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C9AAB-6DF3-0C61-DCFA-985DAFA00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6" y="0"/>
            <a:ext cx="0" cy="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22B24B-E50C-351C-57B0-BC232820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648000"/>
            <a:ext cx="5626268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1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MYRIAD">
    <a:majorFont>
      <a:latin typeface="Myriad Pro"/>
      <a:ea typeface=""/>
      <a:cs typeface=""/>
    </a:majorFont>
    <a:minorFont>
      <a:latin typeface="Myriad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E1CA709526647818D62A5B5B9CE64" ma:contentTypeVersion="18" ma:contentTypeDescription="Create a new document." ma:contentTypeScope="" ma:versionID="92b53d6325334023e7ddde6f2b6e064b">
  <xsd:schema xmlns:xsd="http://www.w3.org/2001/XMLSchema" xmlns:xs="http://www.w3.org/2001/XMLSchema" xmlns:p="http://schemas.microsoft.com/office/2006/metadata/properties" xmlns:ns2="9a560f13-605b-4fd6-b836-53d3083fe6c7" xmlns:ns3="4ed9fd95-5398-4f7b-8a7a-14b9c888c0ef" targetNamespace="http://schemas.microsoft.com/office/2006/metadata/properties" ma:root="true" ma:fieldsID="413d0439bc364c72a0f445dff8d224b6" ns2:_="" ns3:_="">
    <xsd:import namespace="9a560f13-605b-4fd6-b836-53d3083fe6c7"/>
    <xsd:import namespace="4ed9fd95-5398-4f7b-8a7a-14b9c888c0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60f13-605b-4fd6-b836-53d3083f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28d5ca-df3f-4b55-b039-d99e4f8bad9c}" ma:internalName="TaxCatchAll" ma:showField="CatchAllData" ma:web="9a560f13-605b-4fd6-b836-53d3083f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9fd95-5398-4f7b-8a7a-14b9c888c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19333f-4753-4eeb-9089-7cc7f80fb5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9fd95-5398-4f7b-8a7a-14b9c888c0ef">
      <Terms xmlns="http://schemas.microsoft.com/office/infopath/2007/PartnerControls"/>
    </lcf76f155ced4ddcb4097134ff3c332f>
    <TaxCatchAll xmlns="9a560f13-605b-4fd6-b836-53d3083fe6c7" xsi:nil="true"/>
    <SharedWithUsers xmlns="9a560f13-605b-4fd6-b836-53d3083fe6c7">
      <UserInfo>
        <DisplayName>Nicki Elkin</DisplayName>
        <AccountId>26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BD0EDB-AD32-4495-9B5C-EDEBE88ACBDF}">
  <ds:schemaRefs>
    <ds:schemaRef ds:uri="4ed9fd95-5398-4f7b-8a7a-14b9c888c0ef"/>
    <ds:schemaRef ds:uri="9a560f13-605b-4fd6-b836-53d3083fe6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01F20C-D9F3-4A7D-96B5-FC03B059CB91}">
  <ds:schemaRefs>
    <ds:schemaRef ds:uri="4ed9fd95-5398-4f7b-8a7a-14b9c888c0ef"/>
    <ds:schemaRef ds:uri="9a560f13-605b-4fd6-b836-53d3083fe6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8F86D62-6429-4FD5-BB36-B897FE427FB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a70e402-427f-4bc7-b4ae-7fe139f1b496}" enabled="0" method="" siteId="{3a70e402-427f-4bc7-b4ae-7fe139f1b49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869</Words>
  <Application>Microsoft Office PowerPoint</Application>
  <PresentationFormat>On-screen Show (16:9)</PresentationFormat>
  <Paragraphs>210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Segoe UI</vt:lpstr>
      <vt:lpstr>Segoe UI Semibold</vt:lpstr>
      <vt:lpstr>Wingdings</vt:lpstr>
      <vt:lpstr>Office Theme</vt:lpstr>
      <vt:lpstr>Worksheet</vt:lpstr>
      <vt:lpstr>PowerPoint Presentation</vt:lpstr>
      <vt:lpstr>PowerPoint Presentation</vt:lpstr>
      <vt:lpstr>PowerPoint Presentation</vt:lpstr>
      <vt:lpstr>Annual AWEI Submissions: Participation Growth</vt:lpstr>
      <vt:lpstr>Advanced Submissions: All (n89) </vt:lpstr>
      <vt:lpstr>PowerPoint Presentation</vt:lpstr>
      <vt:lpstr>Platinum Tier Employers (n10)</vt:lpstr>
      <vt:lpstr>Gold Tier Employers (n33)</vt:lpstr>
      <vt:lpstr>Silver Tier Employers (n28)</vt:lpstr>
      <vt:lpstr>Foundation: Bronze Tier Employers (n51)</vt:lpstr>
      <vt:lpstr>PowerPoint Presentation</vt:lpstr>
      <vt:lpstr>Medium Employers (501 – 2000 employees) (n22)</vt:lpstr>
      <vt:lpstr>Large Employers (2001 – 8000 employees) (n32)</vt:lpstr>
      <vt:lpstr>Significant Employers (8001+ employees) (n33)</vt:lpstr>
      <vt:lpstr>PowerPoint Presentation</vt:lpstr>
      <vt:lpstr>Global Head Office (n17)</vt:lpstr>
      <vt:lpstr>PowerPoint Presentation</vt:lpstr>
      <vt:lpstr>Government: Federal (n9)</vt:lpstr>
      <vt:lpstr>Government: State (n5)</vt:lpstr>
      <vt:lpstr>Higher Education (n10)</vt:lpstr>
      <vt:lpstr>Private (n61)</vt:lpstr>
      <vt:lpstr>PowerPoint Presentation</vt:lpstr>
      <vt:lpstr>ASX (n11)</vt:lpstr>
      <vt:lpstr>Banking &amp; Finance (n10)</vt:lpstr>
      <vt:lpstr>Community Services (n6)</vt:lpstr>
      <vt:lpstr>Energy &amp; Utilities (n5)</vt:lpstr>
      <vt:lpstr>Health + Wellbeing (n5)</vt:lpstr>
      <vt:lpstr>Insurance (n5)</vt:lpstr>
      <vt:lpstr>Legal (n10)</vt:lpstr>
      <vt:lpstr>Manufacturing &amp; Wholesale (n5)</vt:lpstr>
      <vt:lpstr>Media &amp; Entertainment (n5)</vt:lpstr>
      <vt:lpstr>Professional Services &amp; Consulting (n8)</vt:lpstr>
      <vt:lpstr>Property &amp; Construction (n6)</vt:lpstr>
      <vt:lpstr>Research &amp; Development (n6)</vt:lpstr>
      <vt:lpstr>Retail (n7)</vt:lpstr>
      <vt:lpstr>Tourism &amp; Gaming (n5)</vt:lpstr>
      <vt:lpstr>Technology &amp; Telco (n6)</vt:lpstr>
      <vt:lpstr>PowerPoint Presentation</vt:lpstr>
      <vt:lpstr>Small Employer Advanced: All (n10)</vt:lpstr>
      <vt:lpstr>Small Employer: Gold / Platinum (n7)</vt:lpstr>
      <vt:lpstr>Small Employer: Private (n10)</vt:lpstr>
      <vt:lpstr>Small Employer: Banking &amp; Financial (n10)</vt:lpstr>
      <vt:lpstr>Small Employer Foundation: Bronze (n15)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Finlay Long</dc:creator>
  <cp:lastModifiedBy>Will Reilly</cp:lastModifiedBy>
  <cp:revision>2</cp:revision>
  <dcterms:created xsi:type="dcterms:W3CDTF">2017-03-09T01:57:12Z</dcterms:created>
  <dcterms:modified xsi:type="dcterms:W3CDTF">2024-05-27T00:44:57Z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0x01010093BE1CA709526647818D62A5B5B9CE64</vt:lpwstr>
  </property>
  <property fmtid="{D5CDD505-2E9C-101B-9397-08002B2CF9AE}" pid="3" name="MediaServiceImageTags">
    <vt:lpwstr/>
  </property>
</Properties>
</file>